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97" r:id="rId5"/>
    <p:sldId id="262" r:id="rId6"/>
    <p:sldId id="261" r:id="rId7"/>
    <p:sldId id="260" r:id="rId8"/>
    <p:sldId id="259" r:id="rId9"/>
    <p:sldId id="258" r:id="rId10"/>
    <p:sldId id="270" r:id="rId11"/>
    <p:sldId id="269" r:id="rId12"/>
    <p:sldId id="268" r:id="rId13"/>
    <p:sldId id="267" r:id="rId14"/>
    <p:sldId id="266" r:id="rId15"/>
    <p:sldId id="265" r:id="rId16"/>
    <p:sldId id="298" r:id="rId17"/>
    <p:sldId id="275" r:id="rId18"/>
    <p:sldId id="264" r:id="rId19"/>
    <p:sldId id="274" r:id="rId20"/>
    <p:sldId id="273" r:id="rId21"/>
    <p:sldId id="301" r:id="rId22"/>
    <p:sldId id="272" r:id="rId23"/>
    <p:sldId id="280" r:id="rId24"/>
    <p:sldId id="299" r:id="rId25"/>
    <p:sldId id="279" r:id="rId26"/>
    <p:sldId id="302" r:id="rId27"/>
    <p:sldId id="278" r:id="rId28"/>
    <p:sldId id="300" r:id="rId29"/>
    <p:sldId id="277" r:id="rId30"/>
    <p:sldId id="303" r:id="rId31"/>
    <p:sldId id="276" r:id="rId32"/>
    <p:sldId id="305" r:id="rId33"/>
    <p:sldId id="285" r:id="rId34"/>
    <p:sldId id="271" r:id="rId35"/>
    <p:sldId id="304" r:id="rId36"/>
    <p:sldId id="306" r:id="rId37"/>
    <p:sldId id="283" r:id="rId38"/>
    <p:sldId id="282" r:id="rId39"/>
    <p:sldId id="281" r:id="rId40"/>
    <p:sldId id="286" r:id="rId4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72114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2300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71973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44797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05427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7041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29031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7568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252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0268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542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898B-AF59-460B-97ED-82AB9901AA65}" type="datetimeFigureOut">
              <a:rPr lang="bg-BG" smtClean="0"/>
              <a:pPr/>
              <a:t>3.5.2020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DD8F-B584-418F-A8DE-345426EFD3D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741832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tourism.com/view_pix.php?id=95&amp;p=1&amp;menu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124" y="0"/>
            <a:ext cx="12726124" cy="7158445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600891" y="365761"/>
            <a:ext cx="10067109" cy="2560320"/>
          </a:xfrm>
        </p:spPr>
        <p:txBody>
          <a:bodyPr>
            <a:normAutofit fontScale="90000"/>
          </a:bodyPr>
          <a:lstStyle/>
          <a:p>
            <a:r>
              <a:rPr lang="bg-BG" sz="6700" b="1" i="1" dirty="0" smtClean="0">
                <a:latin typeface="Bookman Old Style" panose="02050604050505020204" pitchFamily="18" charset="0"/>
              </a:rPr>
              <a:t> </a:t>
            </a:r>
            <a:r>
              <a:rPr lang="bg-BG" sz="6700" b="1" i="1" dirty="0">
                <a:latin typeface="Bookman Old Style" panose="02050604050505020204" pitchFamily="18" charset="0"/>
              </a:rPr>
              <a:t>ВОИНСКА ЧЕСТ И СЛАВА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528353" y="5551714"/>
            <a:ext cx="9139647" cy="1110342"/>
          </a:xfrm>
        </p:spPr>
        <p:txBody>
          <a:bodyPr>
            <a:normAutofit/>
          </a:bodyPr>
          <a:lstStyle/>
          <a:p>
            <a:r>
              <a:rPr lang="bg-BG" sz="3200" b="1" dirty="0">
                <a:latin typeface="Bookman Old Style" panose="02050604050505020204" pitchFamily="18" charset="0"/>
              </a:rPr>
              <a:t>6 май – Ден на храбростта, празник на Българската армия</a:t>
            </a:r>
            <a:endParaRPr lang="bg-BG" sz="3200" dirty="0">
              <a:latin typeface="Bookman Old Style" panose="02050604050505020204" pitchFamily="18" charset="0"/>
            </a:endParaRPr>
          </a:p>
          <a:p>
            <a:endParaRPr lang="bg-BG" dirty="0"/>
          </a:p>
        </p:txBody>
      </p:sp>
      <p:pic>
        <p:nvPicPr>
          <p:cNvPr id="7" name="Картина 6" descr="Ден на храбростта и празник на Българската арм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9669" y="2743198"/>
            <a:ext cx="4114800" cy="265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29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524000" y="741272"/>
            <a:ext cx="9144000" cy="1655762"/>
          </a:xfrm>
        </p:spPr>
        <p:txBody>
          <a:bodyPr/>
          <a:lstStyle/>
          <a:p>
            <a:r>
              <a:rPr lang="bg-BG" dirty="0">
                <a:latin typeface="Bookman Old Style" panose="02050604050505020204" pitchFamily="18" charset="0"/>
              </a:rPr>
              <a:t>Предполага се, че след Покръстването са използвани хоругви и червени флагове.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5" y="2318657"/>
            <a:ext cx="4722151" cy="3546566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16" y="2325190"/>
            <a:ext cx="4282329" cy="3537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7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489166" y="444139"/>
            <a:ext cx="9209314" cy="2103118"/>
          </a:xfrm>
        </p:spPr>
        <p:txBody>
          <a:bodyPr>
            <a:normAutofit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След завладяването на България от османците за продължители на бойната </a:t>
            </a:r>
            <a:r>
              <a:rPr lang="bg-BG" dirty="0" smtClean="0">
                <a:latin typeface="Bookman Old Style" panose="02050604050505020204" pitchFamily="18" charset="0"/>
              </a:rPr>
              <a:t>знамена </a:t>
            </a:r>
            <a:r>
              <a:rPr lang="bg-BG" dirty="0">
                <a:latin typeface="Bookman Old Style" panose="02050604050505020204" pitchFamily="18" charset="0"/>
              </a:rPr>
              <a:t>традиция се смятат хайдушките знамена и тези, използвани по време на въстанията. Хайдушките байраци са възпети във фолклора и биват зелени, алени, бели, сини, </a:t>
            </a:r>
            <a:r>
              <a:rPr lang="bg-BG" dirty="0" smtClean="0">
                <a:latin typeface="Bookman Old Style" panose="02050604050505020204" pitchFamily="18" charset="0"/>
              </a:rPr>
              <a:t>синьо-зелени</a:t>
            </a:r>
            <a:r>
              <a:rPr lang="bg-BG" dirty="0">
                <a:latin typeface="Bookman Old Style" panose="02050604050505020204" pitchFamily="18" charset="0"/>
              </a:rPr>
              <a:t>, сиви.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1" y="3161211"/>
            <a:ext cx="5251066" cy="338778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33" y="3187338"/>
            <a:ext cx="5459657" cy="3409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5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737360" y="649832"/>
            <a:ext cx="8930640" cy="1688419"/>
          </a:xfrm>
        </p:spPr>
        <p:txBody>
          <a:bodyPr>
            <a:normAutofit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Копие </a:t>
            </a:r>
            <a:r>
              <a:rPr lang="bg-BG" dirty="0" smtClean="0">
                <a:latin typeface="Bookman Old Style" panose="02050604050505020204" pitchFamily="18" charset="0"/>
              </a:rPr>
              <a:t>на </a:t>
            </a:r>
            <a:r>
              <a:rPr lang="bg-BG" dirty="0">
                <a:latin typeface="Bookman Old Style" panose="02050604050505020204" pitchFamily="18" charset="0"/>
              </a:rPr>
              <a:t>знамето на Вълчан войвода. Според преданията Вълчан Войвода имал знаме от син атлаз бродирано със </a:t>
            </a:r>
            <a:r>
              <a:rPr lang="bg-BG" dirty="0" smtClean="0">
                <a:latin typeface="Bookman Old Style" panose="02050604050505020204" pitchFamily="18" charset="0"/>
              </a:rPr>
              <a:t>сребърни </a:t>
            </a:r>
            <a:r>
              <a:rPr lang="bg-BG" dirty="0">
                <a:latin typeface="Bookman Old Style" panose="02050604050505020204" pitchFamily="18" charset="0"/>
              </a:rPr>
              <a:t>конци.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81" y="2468880"/>
            <a:ext cx="3993492" cy="3383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378823" y="404950"/>
            <a:ext cx="11234057" cy="1658981"/>
          </a:xfrm>
        </p:spPr>
        <p:txBody>
          <a:bodyPr/>
          <a:lstStyle/>
          <a:p>
            <a:r>
              <a:rPr lang="bg-BG" dirty="0">
                <a:latin typeface="Bookman Old Style" panose="02050604050505020204" pitchFamily="18" charset="0"/>
              </a:rPr>
              <a:t>От периода на национално-освободителните борби през 19 в. са запазени и конкретни знамена, развявани от чети, доброволчески отреди, въстанически бойни единици. 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1705936"/>
            <a:ext cx="4402183" cy="4065036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223554" y="5770971"/>
            <a:ext cx="9744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Bookman Old Style" panose="02050604050505020204" pitchFamily="18" charset="0"/>
              </a:rPr>
              <a:t>Знамето</a:t>
            </a:r>
            <a:r>
              <a:rPr lang="ru-RU" sz="2400" dirty="0" smtClean="0">
                <a:latin typeface="Bookman Old Style" panose="02050604050505020204" pitchFamily="18" charset="0"/>
              </a:rPr>
              <a:t> на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четата</a:t>
            </a:r>
            <a:r>
              <a:rPr lang="ru-RU" sz="2400" dirty="0" smtClean="0">
                <a:latin typeface="Bookman Old Style" panose="02050604050505020204" pitchFamily="18" charset="0"/>
              </a:rPr>
              <a:t> на Филип </a:t>
            </a:r>
            <a:r>
              <a:rPr lang="ru-RU" sz="2400" dirty="0" err="1" smtClean="0">
                <a:latin typeface="Bookman Old Style" panose="02050604050505020204" pitchFamily="18" charset="0"/>
              </a:rPr>
              <a:t>Тотю</a:t>
            </a:r>
            <a:r>
              <a:rPr lang="ru-RU" sz="2400" dirty="0" smtClean="0">
                <a:latin typeface="Bookman Old Style" panose="02050604050505020204" pitchFamily="18" charset="0"/>
              </a:rPr>
              <a:t> 1867г –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първото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четническо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трицветно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знаме</a:t>
            </a:r>
            <a:r>
              <a:rPr lang="ru-RU" sz="2400" dirty="0" smtClean="0">
                <a:latin typeface="Bookman Old Style" panose="02050604050505020204" pitchFamily="18" charset="0"/>
              </a:rPr>
              <a:t> в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българската</a:t>
            </a:r>
            <a:r>
              <a:rPr lang="ru-RU" sz="2400" dirty="0" smtClean="0">
                <a:latin typeface="Bookman Old Style" panose="02050604050505020204" pitchFamily="18" charset="0"/>
              </a:rPr>
              <a:t> история</a:t>
            </a:r>
            <a:r>
              <a:rPr lang="ru-RU" sz="2400" dirty="0" smtClean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="" xmlns:p14="http://schemas.microsoft.com/office/powerpoint/2010/main" val="20021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180556" y="274320"/>
            <a:ext cx="4318907" cy="1409972"/>
          </a:xfrm>
        </p:spPr>
        <p:txBody>
          <a:bodyPr>
            <a:normAutofit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Знамето на четата на Хаджи Димитър и Стефан Караджа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56" y="1684292"/>
            <a:ext cx="4318907" cy="484581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06" y="1684292"/>
            <a:ext cx="3793536" cy="4692582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7620955" y="299297"/>
            <a:ext cx="4004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Bookman Old Style" panose="02050604050505020204" pitchFamily="18" charset="0"/>
              </a:rPr>
              <a:t>Въстаническо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знаме</a:t>
            </a:r>
            <a:r>
              <a:rPr lang="ru-RU" sz="2400" dirty="0" smtClean="0">
                <a:latin typeface="Bookman Old Style" panose="02050604050505020204" pitchFamily="18" charset="0"/>
              </a:rPr>
              <a:t> от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Панагюрище</a:t>
            </a:r>
            <a:r>
              <a:rPr lang="ru-RU" sz="2400" dirty="0" smtClean="0">
                <a:latin typeface="Bookman Old Style" panose="02050604050505020204" pitchFamily="18" charset="0"/>
              </a:rPr>
              <a:t>, 1876г.</a:t>
            </a:r>
            <a:endParaRPr lang="bg-BG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6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274320" y="653142"/>
            <a:ext cx="6283234" cy="1345475"/>
          </a:xfrm>
        </p:spPr>
        <p:txBody>
          <a:bodyPr>
            <a:normAutofit/>
          </a:bodyPr>
          <a:lstStyle/>
          <a:p>
            <a:r>
              <a:rPr lang="bg-BG" sz="2800" dirty="0">
                <a:latin typeface="Bookman Old Style" panose="02050604050505020204" pitchFamily="18" charset="0"/>
              </a:rPr>
              <a:t>Българско революционно знаме от Априлското въстание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" y="2122714"/>
            <a:ext cx="4762500" cy="357187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7" y="2122714"/>
            <a:ext cx="4130834" cy="3571876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7707087" y="183722"/>
            <a:ext cx="4130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Bookman Old Style" panose="02050604050505020204" pitchFamily="18" charset="0"/>
              </a:rPr>
              <a:t>Копие</a:t>
            </a:r>
            <a:r>
              <a:rPr lang="ru-RU" sz="2000" dirty="0" smtClean="0">
                <a:latin typeface="Bookman Old Style" panose="02050604050505020204" pitchFamily="18" charset="0"/>
              </a:rPr>
              <a:t> 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главното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знаме</a:t>
            </a:r>
            <a:r>
              <a:rPr lang="ru-RU" sz="2000" dirty="0" smtClean="0">
                <a:latin typeface="Bookman Old Style" panose="02050604050505020204" pitchFamily="18" charset="0"/>
              </a:rPr>
              <a:t> 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панагюрските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въстаници</a:t>
            </a:r>
            <a:r>
              <a:rPr lang="ru-RU" sz="2000" dirty="0" smtClean="0"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което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Райна</a:t>
            </a:r>
            <a:r>
              <a:rPr lang="ru-RU" sz="2000" dirty="0" smtClean="0">
                <a:latin typeface="Bookman Old Style" panose="02050604050505020204" pitchFamily="18" charset="0"/>
              </a:rPr>
              <a:t> Княгиня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възпроизвежда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през</a:t>
            </a:r>
            <a:r>
              <a:rPr lang="ru-RU" sz="2000" dirty="0" smtClean="0">
                <a:latin typeface="Bookman Old Style" panose="02050604050505020204" pitchFamily="18" charset="0"/>
              </a:rPr>
              <a:t> 1901 г. по случай 25-годишнината от </a:t>
            </a:r>
            <a:r>
              <a:rPr lang="ru-RU" sz="2000" dirty="0" err="1" smtClean="0">
                <a:latin typeface="Bookman Old Style" panose="02050604050505020204" pitchFamily="18" charset="0"/>
              </a:rPr>
              <a:t>Априлското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въстание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bg-BG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5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262"/>
            <a:ext cx="12427132" cy="6990262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19052" y="434293"/>
            <a:ext cx="9144000" cy="1146308"/>
          </a:xfrm>
        </p:spPr>
        <p:txBody>
          <a:bodyPr>
            <a:normAutofit/>
          </a:bodyPr>
          <a:lstStyle/>
          <a:p>
            <a:r>
              <a:rPr lang="bg-BG" sz="2800" dirty="0">
                <a:latin typeface="Bookman Old Style" panose="02050604050505020204" pitchFamily="18" charset="0"/>
              </a:rPr>
              <a:t>След освобождението бойните знамена са силно повлияни от руските такива</a:t>
            </a:r>
          </a:p>
        </p:txBody>
      </p:sp>
      <p:pic>
        <p:nvPicPr>
          <p:cNvPr id="7" name="Контейнер за съдържание 4" descr="Българско бойно знаме 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8481" y="2014894"/>
            <a:ext cx="5225142" cy="425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38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524000" y="559303"/>
            <a:ext cx="9144000" cy="1655762"/>
          </a:xfrm>
        </p:spPr>
        <p:txBody>
          <a:bodyPr>
            <a:noAutofit/>
          </a:bodyPr>
          <a:lstStyle/>
          <a:p>
            <a:r>
              <a:rPr lang="bg-BG" sz="2800" dirty="0" err="1" smtClean="0">
                <a:latin typeface="Bookman Old Style" panose="02050604050505020204" pitchFamily="18" charset="0"/>
              </a:rPr>
              <a:t>Самарското</a:t>
            </a:r>
            <a:r>
              <a:rPr lang="bg-BG" sz="2800" dirty="0" smtClean="0">
                <a:latin typeface="Bookman Old Style" panose="02050604050505020204" pitchFamily="18" charset="0"/>
              </a:rPr>
              <a:t> знаме.</a:t>
            </a:r>
          </a:p>
          <a:p>
            <a:r>
              <a:rPr lang="ru-RU" sz="2800" dirty="0" err="1">
                <a:latin typeface="Bookman Old Style" panose="02050604050505020204" pitchFamily="18" charset="0"/>
              </a:rPr>
              <a:t>Единственото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знаме</a:t>
            </a:r>
            <a:r>
              <a:rPr lang="ru-RU" sz="2800" dirty="0">
                <a:latin typeface="Bookman Old Style" panose="02050604050505020204" pitchFamily="18" charset="0"/>
              </a:rPr>
              <a:t> в </a:t>
            </a:r>
            <a:r>
              <a:rPr lang="ru-RU" sz="2800" dirty="0" err="1">
                <a:latin typeface="Bookman Old Style" panose="02050604050505020204" pitchFamily="18" charset="0"/>
              </a:rPr>
              <a:t>историята</a:t>
            </a:r>
            <a:r>
              <a:rPr lang="ru-RU" sz="2800" dirty="0">
                <a:latin typeface="Bookman Old Style" panose="02050604050505020204" pitchFamily="18" charset="0"/>
              </a:rPr>
              <a:t> на </a:t>
            </a:r>
            <a:r>
              <a:rPr lang="ru-RU" sz="2800" dirty="0" err="1">
                <a:latin typeface="Bookman Old Style" panose="02050604050505020204" pitchFamily="18" charset="0"/>
              </a:rPr>
              <a:t>България</a:t>
            </a:r>
            <a:r>
              <a:rPr lang="ru-RU" sz="2800" dirty="0"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latin typeface="Bookman Old Style" panose="02050604050505020204" pitchFamily="18" charset="0"/>
              </a:rPr>
              <a:t>наградено</a:t>
            </a:r>
            <a:r>
              <a:rPr lang="ru-RU" sz="2800" dirty="0">
                <a:latin typeface="Bookman Old Style" panose="02050604050505020204" pitchFamily="18" charset="0"/>
              </a:rPr>
              <a:t> с Орден „За </a:t>
            </a:r>
            <a:r>
              <a:rPr lang="ru-RU" sz="2800" dirty="0" err="1">
                <a:latin typeface="Bookman Old Style" panose="02050604050505020204" pitchFamily="18" charset="0"/>
              </a:rPr>
              <a:t>храброст</a:t>
            </a:r>
            <a:r>
              <a:rPr lang="ru-RU" sz="2800" dirty="0">
                <a:latin typeface="Bookman Old Style" panose="02050604050505020204" pitchFamily="18" charset="0"/>
              </a:rPr>
              <a:t>“.</a:t>
            </a:r>
            <a:endParaRPr lang="bg-BG" sz="2800" dirty="0">
              <a:latin typeface="Bookman Old Style" panose="020506040505050202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39" y="2534194"/>
            <a:ext cx="5565004" cy="3577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3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лавие 4"/>
          <p:cNvSpPr>
            <a:spLocks noGrp="1"/>
          </p:cNvSpPr>
          <p:nvPr>
            <p:ph type="subTitle" idx="1"/>
          </p:nvPr>
        </p:nvSpPr>
        <p:spPr>
          <a:xfrm>
            <a:off x="666206" y="209007"/>
            <a:ext cx="4598126" cy="1894114"/>
          </a:xfrm>
        </p:spPr>
        <p:txBody>
          <a:bodyPr>
            <a:normAutofit lnSpcReduction="10000"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Знамето </a:t>
            </a:r>
            <a:r>
              <a:rPr lang="bg-BG" dirty="0" smtClean="0">
                <a:latin typeface="Bookman Old Style" panose="02050604050505020204" pitchFamily="18" charset="0"/>
              </a:rPr>
              <a:t>за </a:t>
            </a:r>
            <a:r>
              <a:rPr lang="bg-BG" dirty="0">
                <a:latin typeface="Bookman Old Style" panose="02050604050505020204" pitchFamily="18" charset="0"/>
              </a:rPr>
              <a:t>Българското опълчение, ушито от Стилияна </a:t>
            </a:r>
            <a:r>
              <a:rPr lang="bg-BG" dirty="0" err="1">
                <a:latin typeface="Bookman Old Style" panose="02050604050505020204" pitchFamily="18" charset="0"/>
              </a:rPr>
              <a:t>Параскевова</a:t>
            </a:r>
            <a:r>
              <a:rPr lang="bg-BG" dirty="0">
                <a:latin typeface="Bookman Old Style" panose="02050604050505020204" pitchFamily="18" charset="0"/>
              </a:rPr>
              <a:t>, което става прототип за националното знаме на България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51" b="99775" l="0" r="97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2" y="2266405"/>
            <a:ext cx="4762500" cy="42291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88" y="2547100"/>
            <a:ext cx="5688266" cy="3788385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7040880" y="1201784"/>
            <a:ext cx="4429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Bookman Old Style" panose="02050604050505020204" pitchFamily="18" charset="0"/>
              </a:rPr>
              <a:t>Бойно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знаме</a:t>
            </a:r>
            <a:r>
              <a:rPr lang="ru-RU" sz="2400" dirty="0" smtClean="0">
                <a:latin typeface="Bookman Old Style" panose="02050604050505020204" pitchFamily="18" charset="0"/>
              </a:rPr>
              <a:t> на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Седма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рилска</a:t>
            </a:r>
            <a:r>
              <a:rPr lang="ru-RU" sz="2400" dirty="0" smtClean="0">
                <a:latin typeface="Bookman Old Style" panose="02050604050505020204" pitchFamily="18" charset="0"/>
              </a:rPr>
              <a:t> дивизия</a:t>
            </a:r>
            <a:endParaRPr lang="bg-BG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496389" y="182881"/>
            <a:ext cx="11325497" cy="2730136"/>
          </a:xfrm>
        </p:spPr>
        <p:txBody>
          <a:bodyPr>
            <a:normAutofit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Съвременното знаме на българската армия е съчетание от цветовете на националния флаг. В основата му е кръстът от ордена „За храброст“ с червен цвят. В центъра е изобразен златен лъв. В четирите ъгъла на зелено поле са извезани златни лаврови вензели. В горната част на знамето по средата е извезан текст „За Република България“ или „С </a:t>
            </a:r>
            <a:r>
              <a:rPr lang="bg-BG" dirty="0" err="1">
                <a:latin typeface="Bookman Old Style" panose="02050604050505020204" pitchFamily="18" charset="0"/>
              </a:rPr>
              <a:t>нами</a:t>
            </a:r>
            <a:r>
              <a:rPr lang="bg-BG" dirty="0">
                <a:latin typeface="Bookman Old Style" panose="02050604050505020204" pitchFamily="18" charset="0"/>
              </a:rPr>
              <a:t> Бог“.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1" y="2547256"/>
            <a:ext cx="3106137" cy="4031703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43" y="2638698"/>
            <a:ext cx="3826830" cy="3826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30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289559" y="452496"/>
            <a:ext cx="11349447" cy="2473583"/>
          </a:xfrm>
        </p:spPr>
        <p:txBody>
          <a:bodyPr>
            <a:normAutofit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Денят на храбростта, 6 май, започва да се чества в Българската армия още с нейното създаване. С указ № 1 от първи януари 1880 г. княз Александър Батенберг учредява военния орден „За храброст“ – отличие, с което се удостояват извършилите подвизи на бойното поле</a:t>
            </a:r>
            <a:r>
              <a:rPr lang="bg-BG" dirty="0" smtClean="0">
                <a:latin typeface="Bookman Old Style" panose="02050604050505020204" pitchFamily="18" charset="0"/>
              </a:rPr>
              <a:t>. А с указ №5 от 9 януари същата година се постановява и честването на празника. Определена е датата 6 май (23 април) – денят на Св. Георги Победоносец.</a:t>
            </a:r>
          </a:p>
          <a:p>
            <a:endParaRPr lang="bg-BG" dirty="0">
              <a:latin typeface="Bookman Old Style" panose="02050604050505020204" pitchFamily="18" charset="0"/>
            </a:endParaRPr>
          </a:p>
          <a:p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68" b="94567" l="3729" r="97119">
                        <a14:foregroundMark x1="36610" y1="38710" x2="36610" y2="38710"/>
                        <a14:foregroundMark x1="52881" y1="46010" x2="52881" y2="46010"/>
                        <a14:foregroundMark x1="47288" y1="55518" x2="47288" y2="55518"/>
                        <a14:foregroundMark x1="34915" y1="48896" x2="34915" y2="48896"/>
                        <a14:foregroundMark x1="40847" y1="46350" x2="40847" y2="46350"/>
                        <a14:foregroundMark x1="53051" y1="34805" x2="53051" y2="34805"/>
                        <a14:foregroundMark x1="59322" y1="41256" x2="59322" y2="41256"/>
                        <a14:foregroundMark x1="61017" y1="50594" x2="61017" y2="50594"/>
                        <a14:foregroundMark x1="61186" y1="60102" x2="61186" y2="60102"/>
                        <a14:foregroundMark x1="48983" y1="65195" x2="48983" y2="65195"/>
                        <a14:foregroundMark x1="39322" y1="64346" x2="39322" y2="64346"/>
                        <a14:foregroundMark x1="33729" y1="57046" x2="33729" y2="57046"/>
                        <a14:foregroundMark x1="31525" y1="48557" x2="31525" y2="48557"/>
                        <a14:foregroundMark x1="34068" y1="43294" x2="34068" y2="43294"/>
                        <a14:foregroundMark x1="44746" y1="36842" x2="44746" y2="36842"/>
                        <a14:foregroundMark x1="47288" y1="32428" x2="47288" y2="32428"/>
                        <a14:foregroundMark x1="59661" y1="37012" x2="59661" y2="37012"/>
                        <a14:foregroundMark x1="64237" y1="40577" x2="64237" y2="40577"/>
                        <a14:foregroundMark x1="47288" y1="39559" x2="47288" y2="39559"/>
                        <a14:foregroundMark x1="58136" y1="25976" x2="58136" y2="25976"/>
                        <a14:foregroundMark x1="57458" y1="28523" x2="57458" y2="28523"/>
                        <a14:foregroundMark x1="66610" y1="46689" x2="66610" y2="46689"/>
                        <a14:foregroundMark x1="62373" y1="32428" x2="62373" y2="32428"/>
                        <a14:foregroundMark x1="64746" y1="30051" x2="64746" y2="30051"/>
                        <a14:foregroundMark x1="67288" y1="28523" x2="67288" y2="28523"/>
                        <a14:foregroundMark x1="68475" y1="26316" x2="68475" y2="26316"/>
                        <a14:foregroundMark x1="65593" y1="28693" x2="65593" y2="28693"/>
                        <a14:foregroundMark x1="48644" y1="12394" x2="48644" y2="12394"/>
                        <a14:foregroundMark x1="31017" y1="6791" x2="31017" y2="6791"/>
                        <a14:foregroundMark x1="38475" y1="23599" x2="38475" y2="23599"/>
                        <a14:foregroundMark x1="36441" y1="19355" x2="36441" y2="19355"/>
                        <a14:foregroundMark x1="40847" y1="28693" x2="40847" y2="28693"/>
                        <a14:foregroundMark x1="39322" y1="26146" x2="39322" y2="26146"/>
                        <a14:foregroundMark x1="35424" y1="17317" x2="35424" y2="17317"/>
                        <a14:foregroundMark x1="37288" y1="21562" x2="37288" y2="21562"/>
                        <a14:foregroundMark x1="66102" y1="55688" x2="66102" y2="55688"/>
                        <a14:foregroundMark x1="67966" y1="55857" x2="67966" y2="55857"/>
                        <a14:foregroundMark x1="28983" y1="29881" x2="28983" y2="29881"/>
                        <a14:foregroundMark x1="26610" y1="40577" x2="26610" y2="40577"/>
                        <a14:foregroundMark x1="22373" y1="39389" x2="22373" y2="39389"/>
                        <a14:foregroundMark x1="29153" y1="42615" x2="29153" y2="42615"/>
                        <a14:foregroundMark x1="29153" y1="41426" x2="29153" y2="41426"/>
                        <a14:foregroundMark x1="24746" y1="40068" x2="24746" y2="40068"/>
                        <a14:foregroundMark x1="12373" y1="48727" x2="12373" y2="48727"/>
                        <a14:foregroundMark x1="10508" y1="45161" x2="10508" y2="45161"/>
                        <a14:foregroundMark x1="11525" y1="47029" x2="11525" y2="47029"/>
                        <a14:foregroundMark x1="39661" y1="26825" x2="39661" y2="26825"/>
                        <a14:foregroundMark x1="38305" y1="24109" x2="38305" y2="24109"/>
                        <a14:foregroundMark x1="37288" y1="23090" x2="37288" y2="23090"/>
                        <a14:backgroundMark x1="36610" y1="71817" x2="36610" y2="71817"/>
                        <a14:backgroundMark x1="26102" y1="64346" x2="26102" y2="64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3013799"/>
            <a:ext cx="3405837" cy="3400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2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653143" y="440826"/>
            <a:ext cx="11325497" cy="2014991"/>
          </a:xfrm>
        </p:spPr>
        <p:txBody>
          <a:bodyPr>
            <a:normAutofit/>
          </a:bodyPr>
          <a:lstStyle/>
          <a:p>
            <a:r>
              <a:rPr lang="bg-BG" sz="2800" dirty="0">
                <a:latin typeface="Bookman Old Style" panose="02050604050505020204" pitchFamily="18" charset="0"/>
              </a:rPr>
              <a:t>За всеки един войник по света знамето е свещено. Той трябва да брани знамето с цената на живота си. С гордост може да се каже, че българските офицери са изпълнили тази задача. Всяка година на 6 Май – Гергьовден и Деня на Българската армия бойните ни знамена се </a:t>
            </a:r>
            <a:r>
              <a:rPr lang="bg-BG" sz="2800" dirty="0" smtClean="0">
                <a:latin typeface="Bookman Old Style" panose="02050604050505020204" pitchFamily="18" charset="0"/>
              </a:rPr>
              <a:t>освещават.</a:t>
            </a:r>
            <a:endParaRPr lang="bg-BG" sz="2800" dirty="0">
              <a:latin typeface="Bookman Old Style" panose="02050604050505020204" pitchFamily="18" charset="0"/>
            </a:endParaRP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769326"/>
            <a:ext cx="8994708" cy="3935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87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49307" y="448169"/>
            <a:ext cx="9144000" cy="1165905"/>
          </a:xfrm>
        </p:spPr>
        <p:txBody>
          <a:bodyPr>
            <a:normAutofit/>
          </a:bodyPr>
          <a:lstStyle/>
          <a:p>
            <a:r>
              <a:rPr lang="bg-BG" sz="4400" b="1" i="1" dirty="0">
                <a:latin typeface="Bookman Old Style" panose="02050604050505020204" pitchFamily="18" charset="0"/>
              </a:rPr>
              <a:t>БОЙНА ЧЕСТ И СЛАВА</a:t>
            </a:r>
            <a:endParaRPr lang="bg-BG" sz="4400" i="1" dirty="0">
              <a:latin typeface="Bookman Old Style" panose="02050604050505020204" pitchFamily="18" charset="0"/>
            </a:endParaRPr>
          </a:p>
        </p:txBody>
      </p:sp>
      <p:pic>
        <p:nvPicPr>
          <p:cNvPr id="5" name="Контейнер за съдържа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1" y="1614074"/>
            <a:ext cx="7078733" cy="483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8674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2268583" y="692332"/>
            <a:ext cx="7654834" cy="6165668"/>
          </a:xfrm>
        </p:spPr>
        <p:txBody>
          <a:bodyPr>
            <a:normAutofit lnSpcReduction="10000"/>
          </a:bodyPr>
          <a:lstStyle/>
          <a:p>
            <a:r>
              <a:rPr lang="bg-BG" sz="2800" dirty="0">
                <a:latin typeface="Bookman Old Style" panose="02050604050505020204" pitchFamily="18" charset="0"/>
              </a:rPr>
              <a:t>На армията ни </a:t>
            </a:r>
            <a:r>
              <a:rPr lang="bg-BG" sz="2800" dirty="0" smtClean="0">
                <a:latin typeface="Bookman Old Style" panose="02050604050505020204" pitchFamily="18" charset="0"/>
              </a:rPr>
              <a:t>трябва </a:t>
            </a:r>
            <a:r>
              <a:rPr lang="bg-BG" sz="2800" dirty="0">
                <a:latin typeface="Bookman Old Style" panose="02050604050505020204" pitchFamily="18" charset="0"/>
              </a:rPr>
              <a:t>да отдадем заслуженото уважение за това, че от векове не само пази границите на България, но и неведнъж е ставала символ на невероятния български дух и мъжество, сломявали врагове по всички бойни полета по света. Българският воин винаги е бил по-различен. Още от древни времена, та чак до новата ни военна история, в която след много изумителни героични подвизи българската армия не позволява нито веднъж бойно знаме да падне в плен, непримиримият воински дух е бил неразделна част от българската идентичност. Да си припомним едни от най-великите битки в историята ни.</a:t>
            </a:r>
          </a:p>
          <a:p>
            <a:pPr algn="l"/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40324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214845" y="1074375"/>
            <a:ext cx="9762309" cy="2354625"/>
          </a:xfrm>
        </p:spPr>
        <p:txBody>
          <a:bodyPr>
            <a:normAutofit/>
          </a:bodyPr>
          <a:lstStyle/>
          <a:p>
            <a:endParaRPr lang="bg-BG" dirty="0">
              <a:latin typeface="Bookman Old Style" panose="02050604050505020204" pitchFamily="18" charset="0"/>
            </a:endParaRP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1146746"/>
            <a:ext cx="9836332" cy="5500144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2930432" y="30493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latin typeface="Bookman Old Style" panose="02050604050505020204" pitchFamily="18" charset="0"/>
              </a:rPr>
              <a:t>Битка при </a:t>
            </a:r>
            <a:r>
              <a:rPr lang="ru-RU" sz="4400" b="1" i="1" dirty="0" err="1" smtClean="0">
                <a:latin typeface="Bookman Old Style" panose="02050604050505020204" pitchFamily="18" charset="0"/>
              </a:rPr>
              <a:t>Онгъла</a:t>
            </a:r>
            <a:endParaRPr lang="bg-BG" sz="44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2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892"/>
            <a:ext cx="13260252" cy="7458892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946365" y="444137"/>
            <a:ext cx="8621485" cy="5773783"/>
          </a:xfrm>
        </p:spPr>
        <p:txBody>
          <a:bodyPr>
            <a:normAutofit/>
          </a:bodyPr>
          <a:lstStyle/>
          <a:p>
            <a:r>
              <a:rPr lang="bg-BG" sz="2800" dirty="0">
                <a:latin typeface="Bookman Old Style" panose="02050604050505020204" pitchFamily="18" charset="0"/>
              </a:rPr>
              <a:t>Една от най-великите победи в нашата история е тази на хан Аспарух през 680 г. при </a:t>
            </a:r>
            <a:r>
              <a:rPr lang="bg-BG" sz="2800" dirty="0" err="1">
                <a:latin typeface="Bookman Old Style" panose="02050604050505020204" pitchFamily="18" charset="0"/>
              </a:rPr>
              <a:t>Онгъла</a:t>
            </a:r>
            <a:r>
              <a:rPr lang="bg-BG" sz="2800" dirty="0">
                <a:latin typeface="Bookman Old Style" panose="02050604050505020204" pitchFamily="18" charset="0"/>
              </a:rPr>
              <a:t>. Тя поставя началото на </a:t>
            </a:r>
            <a:r>
              <a:rPr lang="bg-BG" sz="2800" dirty="0" err="1">
                <a:latin typeface="Bookman Old Style" panose="02050604050505020204" pitchFamily="18" charset="0"/>
              </a:rPr>
              <a:t>Отсамдунавска</a:t>
            </a:r>
            <a:r>
              <a:rPr lang="bg-BG" sz="2800" dirty="0">
                <a:latin typeface="Bookman Old Style" panose="02050604050505020204" pitchFamily="18" charset="0"/>
              </a:rPr>
              <a:t> България и задълго изтласква ромеите на юг. ). Победата над византийците в битката при </a:t>
            </a:r>
            <a:r>
              <a:rPr lang="bg-BG" sz="2800" dirty="0" err="1">
                <a:latin typeface="Bookman Old Style" panose="02050604050505020204" pitchFamily="18" charset="0"/>
              </a:rPr>
              <a:t>Онгъла</a:t>
            </a:r>
            <a:r>
              <a:rPr lang="bg-BG" sz="2800" dirty="0">
                <a:latin typeface="Bookman Old Style" panose="02050604050505020204" pitchFamily="18" charset="0"/>
              </a:rPr>
              <a:t> и настаняването на прабългарите в непосредствено съседство със славянските племена белязали началото на българската държава на Долния Дунав.</a:t>
            </a:r>
          </a:p>
        </p:txBody>
      </p:sp>
    </p:spTree>
    <p:extLst>
      <p:ext uri="{BB962C8B-B14F-4D97-AF65-F5344CB8AC3E}">
        <p14:creationId xmlns="" xmlns:p14="http://schemas.microsoft.com/office/powerpoint/2010/main" val="32222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1524000" y="825250"/>
            <a:ext cx="9144000" cy="975769"/>
          </a:xfrm>
        </p:spPr>
        <p:txBody>
          <a:bodyPr>
            <a:normAutofit fontScale="90000"/>
          </a:bodyPr>
          <a:lstStyle/>
          <a:p>
            <a:r>
              <a:rPr lang="bg-BG" b="1" i="1" dirty="0">
                <a:latin typeface="Bookman Old Style" panose="02050604050505020204" pitchFamily="18" charset="0"/>
              </a:rPr>
              <a:t>Хан Тервел и арабите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524000" y="1124823"/>
            <a:ext cx="9144000" cy="2558903"/>
          </a:xfrm>
        </p:spPr>
        <p:txBody>
          <a:bodyPr>
            <a:normAutofit/>
          </a:bodyPr>
          <a:lstStyle/>
          <a:p>
            <a:endParaRPr lang="bg-BG" dirty="0">
              <a:latin typeface="Bookman Old Style" panose="02050604050505020204" pitchFamily="18" charset="0"/>
            </a:endParaRP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52" y="1360462"/>
            <a:ext cx="9332169" cy="5249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44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653143"/>
            <a:ext cx="9144000" cy="4604657"/>
          </a:xfrm>
        </p:spPr>
        <p:txBody>
          <a:bodyPr>
            <a:noAutofit/>
          </a:bodyPr>
          <a:lstStyle/>
          <a:p>
            <a:r>
              <a:rPr lang="bg-BG" sz="2800" dirty="0">
                <a:latin typeface="Bookman Old Style" panose="02050604050505020204" pitchFamily="18" charset="0"/>
              </a:rPr>
              <a:t>Обсадата на Константинопол през 718 г. е вторият мащабен поход на арабите (след 674 година</a:t>
            </a:r>
            <a:r>
              <a:rPr lang="bg-BG" sz="2800" dirty="0" smtClean="0">
                <a:latin typeface="Bookman Old Style" panose="02050604050505020204" pitchFamily="18" charset="0"/>
              </a:rPr>
              <a:t>) в </a:t>
            </a:r>
            <a:r>
              <a:rPr lang="bg-BG" sz="2800" dirty="0">
                <a:latin typeface="Bookman Old Style" panose="02050604050505020204" pitchFamily="18" charset="0"/>
              </a:rPr>
              <a:t>опит да завладеят Константинопол, столицата на Византия. Тервел обаче правилно преценява, че арабското нашествие няма да спре с падането на Константинопол и тази заплаха е много по-страшна от Византия. Поради това той приема молбата на Константинопол за помощ. Хан Тервел повежда българските отряди и достига в близост до Цариград. Там българите, нападат, обсаждат, сразяват и прогонват арабите. Така хан Тервел спасява Византия от сигурна гибел, а Европа - от неизбежното арабско нашествие.</a:t>
            </a:r>
          </a:p>
        </p:txBody>
      </p:sp>
    </p:spTree>
    <p:extLst>
      <p:ext uri="{BB962C8B-B14F-4D97-AF65-F5344CB8AC3E}">
        <p14:creationId xmlns="" xmlns:p14="http://schemas.microsoft.com/office/powerpoint/2010/main" val="9498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313509" y="0"/>
            <a:ext cx="11051177" cy="1672046"/>
          </a:xfrm>
        </p:spPr>
        <p:txBody>
          <a:bodyPr>
            <a:normAutofit fontScale="90000"/>
          </a:bodyPr>
          <a:lstStyle/>
          <a:p>
            <a:r>
              <a:rPr lang="bg-BG" b="1" i="1" dirty="0">
                <a:latin typeface="Bookman Old Style" panose="02050604050505020204" pitchFamily="18" charset="0"/>
              </a:rPr>
              <a:t>Битката при </a:t>
            </a:r>
            <a:r>
              <a:rPr lang="bg-BG" b="1" i="1" dirty="0" err="1">
                <a:latin typeface="Bookman Old Style" panose="02050604050505020204" pitchFamily="18" charset="0"/>
              </a:rPr>
              <a:t>Адрианопол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2468880" y="1685426"/>
            <a:ext cx="7733211" cy="927145"/>
          </a:xfrm>
        </p:spPr>
        <p:txBody>
          <a:bodyPr>
            <a:normAutofit/>
          </a:bodyPr>
          <a:lstStyle/>
          <a:p>
            <a:endParaRPr lang="bg-BG" dirty="0">
              <a:latin typeface="Bookman Old Style" panose="020506040505050202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1001584"/>
            <a:ext cx="8033657" cy="5699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3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06286" y="261257"/>
            <a:ext cx="9757954" cy="6361612"/>
          </a:xfrm>
        </p:spPr>
        <p:txBody>
          <a:bodyPr>
            <a:noAutofit/>
          </a:bodyPr>
          <a:lstStyle/>
          <a:p>
            <a:r>
              <a:rPr lang="bg-BG" sz="2800" dirty="0"/>
              <a:t>Цар Калоян разгромява кръстоносците на IV кръстоносен поход край Одрин (</a:t>
            </a:r>
            <a:r>
              <a:rPr lang="bg-BG" sz="2800" dirty="0" err="1"/>
              <a:t>Адрианополис</a:t>
            </a:r>
            <a:r>
              <a:rPr lang="bg-BG" sz="2800" dirty="0"/>
              <a:t>) 14 април 1205 г. и пленява латинския император Балдуин</a:t>
            </a:r>
            <a:r>
              <a:rPr lang="en-US" sz="2800" dirty="0"/>
              <a:t> </a:t>
            </a:r>
            <a:r>
              <a:rPr lang="en-US" sz="2800" dirty="0" err="1"/>
              <a:t>Фландърски</a:t>
            </a:r>
            <a:r>
              <a:rPr lang="en-US" sz="2800" dirty="0"/>
              <a:t>.</a:t>
            </a:r>
            <a:r>
              <a:rPr lang="bg-BG" sz="2800" dirty="0"/>
              <a:t> Българската армия побеждава силите на Латинската </a:t>
            </a:r>
            <a:r>
              <a:rPr lang="bg-BG" sz="2800" dirty="0" smtClean="0"/>
              <a:t>империя. </a:t>
            </a:r>
            <a:r>
              <a:rPr lang="bg-BG" sz="2800" dirty="0"/>
              <a:t>Тази битка е спечелена от българите след успешна засада. В нея цар Калоян разгромява рицарите и пленява императора им, който е затворен на върха на една кула в крепостта Царевец. Около 300 рицари са убити, а император Балдуин по-късно умира в плен. Латинската империя никога не се възстановява от удара, който понася при Одрин. Унижението от пленяването на самия император и смъртта на най-способните предводители лишават в зародиш младата кръстоносна държава от възможността да наложи господството си в европейския югоизток. Както пише в летописа си един от кръстоносците, при Одрин „загина цветът на латинското рицарство“.</a:t>
            </a:r>
          </a:p>
        </p:txBody>
      </p:sp>
    </p:spTree>
    <p:extLst>
      <p:ext uri="{BB962C8B-B14F-4D97-AF65-F5344CB8AC3E}">
        <p14:creationId xmlns="" xmlns:p14="http://schemas.microsoft.com/office/powerpoint/2010/main" val="635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710" y="-195943"/>
            <a:ext cx="12962709" cy="7291524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1524000" y="586173"/>
            <a:ext cx="9592491" cy="1214846"/>
          </a:xfrm>
        </p:spPr>
        <p:txBody>
          <a:bodyPr>
            <a:normAutofit fontScale="90000"/>
          </a:bodyPr>
          <a:lstStyle/>
          <a:p>
            <a:r>
              <a:rPr lang="bg-BG" b="1" i="1" dirty="0">
                <a:latin typeface="Bookman Old Style" panose="02050604050505020204" pitchFamily="18" charset="0"/>
              </a:rPr>
              <a:t>Битката при Сливница</a:t>
            </a:r>
            <a:br>
              <a:rPr lang="bg-BG" b="1" i="1" dirty="0">
                <a:latin typeface="Bookman Old Style" panose="02050604050505020204" pitchFamily="18" charset="0"/>
              </a:rPr>
            </a:br>
            <a:endParaRPr lang="bg-BG" b="1" i="1" dirty="0">
              <a:latin typeface="Bookman Old Style" panose="020506040505050202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8616" y="1378131"/>
            <a:ext cx="7080069" cy="5310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90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Текстов контейнер 6"/>
          <p:cNvSpPr>
            <a:spLocks noGrp="1"/>
          </p:cNvSpPr>
          <p:nvPr>
            <p:ph type="body" idx="1"/>
          </p:nvPr>
        </p:nvSpPr>
        <p:spPr>
          <a:xfrm>
            <a:off x="1188720" y="1384663"/>
            <a:ext cx="10165080" cy="5055326"/>
          </a:xfrm>
        </p:spPr>
        <p:txBody>
          <a:bodyPr/>
          <a:lstStyle/>
          <a:p>
            <a:pPr algn="ctr"/>
            <a:r>
              <a:rPr lang="bg-BG" sz="2800" dirty="0">
                <a:latin typeface="Bookman Old Style" panose="02050604050505020204" pitchFamily="18" charset="0"/>
              </a:rPr>
              <a:t>Армията е един от символите на независимостта на една държава. Още от създаването на България през 681 година досега българската войска е гарант за съществуването ни като народ и държава. Водила безброй битки през вековете, тя винаги се е ползвала с обичта и доверието на българите, била е обект на законна гордост от храбростта на воините.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122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37360" y="483327"/>
            <a:ext cx="8930640" cy="5969724"/>
          </a:xfrm>
        </p:spPr>
        <p:txBody>
          <a:bodyPr>
            <a:normAutofit/>
          </a:bodyPr>
          <a:lstStyle/>
          <a:p>
            <a:r>
              <a:rPr lang="bg-BG" sz="2800" dirty="0"/>
              <a:t>Сражението при Сливница продължава само три дни – от 5 до 7 ноември 1885 г., но е решаващо за защитата на делото на Съединението и териториалната цялост на България. Мнозина определят битката при Сливница като бойното кръщение на младата българска армия. Това навярно е така, тъй като войската на една свободна от едва 7 години държава постига блестяща победа над страна с вече половинвековна военна история. С тази победа българите успяват да защитят по възможно най-категоричния начин Съединението и да покажат на Европа, че на политическата карта се е върнала една държава, готова на всичко да постигне националното си обединение.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3574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1524000" y="703738"/>
            <a:ext cx="9144000" cy="1097281"/>
          </a:xfrm>
        </p:spPr>
        <p:txBody>
          <a:bodyPr>
            <a:normAutofit fontScale="90000"/>
          </a:bodyPr>
          <a:lstStyle/>
          <a:p>
            <a:r>
              <a:rPr lang="bg-BG" b="1" dirty="0">
                <a:latin typeface="Bookman Old Style" panose="02050604050505020204" pitchFamily="18" charset="0"/>
              </a:rPr>
              <a:t>Битката при Одрин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03" y="1252378"/>
            <a:ext cx="8001594" cy="5281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2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959429" y="600891"/>
            <a:ext cx="8647611" cy="5930538"/>
          </a:xfrm>
        </p:spPr>
        <p:txBody>
          <a:bodyPr>
            <a:normAutofit/>
          </a:bodyPr>
          <a:lstStyle/>
          <a:p>
            <a:r>
              <a:rPr lang="bg-BG" sz="2800" dirty="0"/>
              <a:t>На 13 март (26-ти нов стил) 1913 година, по време на кървавата Балканска война, българите извършват един от най-великите военни подвизи в новата ни история – под командването на генерал Георги Вазов непревземаемата турска крепост Одрин е превзета. Обсадата на Одрин от български и сръбски </a:t>
            </a:r>
            <a:r>
              <a:rPr lang="bg-BG" sz="2800" dirty="0" smtClean="0"/>
              <a:t>войски завършва </a:t>
            </a:r>
            <a:r>
              <a:rPr lang="bg-BG" sz="2800" dirty="0"/>
              <a:t>с превземането на турската крепост от Втора Българска армия на 26 март 1913 г. Решителната победа на храбрите български войници слага точка на Балканската война. Именно в тази битка за първи път в света е използван самолета като бомбардировач, което представлява преломен момент в цялата история на военното дело.</a:t>
            </a:r>
          </a:p>
        </p:txBody>
      </p:sp>
    </p:spTree>
    <p:extLst>
      <p:ext uri="{BB962C8B-B14F-4D97-AF65-F5344CB8AC3E}">
        <p14:creationId xmlns="" xmlns:p14="http://schemas.microsoft.com/office/powerpoint/2010/main" val="37647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subTitle" idx="1"/>
          </p:nvPr>
        </p:nvSpPr>
        <p:spPr>
          <a:xfrm>
            <a:off x="483326" y="169817"/>
            <a:ext cx="11429999" cy="1789611"/>
          </a:xfrm>
        </p:spPr>
        <p:txBody>
          <a:bodyPr>
            <a:normAutofit fontScale="92500" lnSpcReduction="20000"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На 16 октомври 1912 година </a:t>
            </a:r>
            <a:r>
              <a:rPr lang="bg-BG" dirty="0" smtClean="0">
                <a:latin typeface="Bookman Old Style" panose="02050604050505020204" pitchFamily="18" charset="0"/>
              </a:rPr>
              <a:t>поручик Продан </a:t>
            </a:r>
            <a:r>
              <a:rPr lang="bg-BG" dirty="0" err="1">
                <a:latin typeface="Bookman Old Style" panose="02050604050505020204" pitchFamily="18" charset="0"/>
              </a:rPr>
              <a:t>Таракчиев</a:t>
            </a:r>
            <a:r>
              <a:rPr lang="bg-BG" dirty="0">
                <a:latin typeface="Bookman Old Style" panose="02050604050505020204" pitchFamily="18" charset="0"/>
              </a:rPr>
              <a:t> заедно с </a:t>
            </a:r>
            <a:r>
              <a:rPr lang="bg-BG" dirty="0" smtClean="0">
                <a:latin typeface="Bookman Old Style" panose="02050604050505020204" pitchFamily="18" charset="0"/>
              </a:rPr>
              <a:t>капитан Радул </a:t>
            </a:r>
            <a:r>
              <a:rPr lang="bg-BG" dirty="0">
                <a:latin typeface="Bookman Old Style" panose="02050604050505020204" pitchFamily="18" charset="0"/>
              </a:rPr>
              <a:t>Милков получават задачата да извършат разузнаване на противника със самолет "Албатрос". Заедно с това на екипажа е дадена задачата да бомбардират като военен обект гара </a:t>
            </a:r>
            <a:r>
              <a:rPr lang="bg-BG" dirty="0" err="1">
                <a:latin typeface="Bookman Old Style" panose="02050604050505020204" pitchFamily="18" charset="0"/>
              </a:rPr>
              <a:t>Караагач</a:t>
            </a:r>
            <a:r>
              <a:rPr lang="bg-BG" dirty="0">
                <a:latin typeface="Bookman Old Style" panose="02050604050505020204" pitchFamily="18" charset="0"/>
              </a:rPr>
              <a:t>, гарата на Одрин тогава. </a:t>
            </a:r>
            <a:r>
              <a:rPr lang="bg-BG" dirty="0" smtClean="0">
                <a:latin typeface="Bookman Old Style" panose="02050604050505020204" pitchFamily="18" charset="0"/>
              </a:rPr>
              <a:t>Доказано </a:t>
            </a:r>
            <a:r>
              <a:rPr lang="bg-BG" dirty="0">
                <a:latin typeface="Bookman Old Style" panose="02050604050505020204" pitchFamily="18" charset="0"/>
              </a:rPr>
              <a:t>е, че това е първият боен полет на българската авиация, и като такъв е</a:t>
            </a:r>
            <a:r>
              <a:rPr lang="bg-BG" b="1" dirty="0">
                <a:latin typeface="Bookman Old Style" panose="02050604050505020204" pitchFamily="18" charset="0"/>
              </a:rPr>
              <a:t/>
            </a:r>
            <a:br>
              <a:rPr lang="bg-BG" b="1" dirty="0">
                <a:latin typeface="Bookman Old Style" panose="02050604050505020204" pitchFamily="18" charset="0"/>
              </a:rPr>
            </a:br>
            <a:r>
              <a:rPr lang="bg-BG" b="1" dirty="0">
                <a:latin typeface="Bookman Old Style" panose="02050604050505020204" pitchFamily="18" charset="0"/>
              </a:rPr>
              <a:t>И първият боен полет в световната авиация!</a:t>
            </a:r>
            <a:endParaRPr lang="bg-BG" dirty="0">
              <a:latin typeface="Bookman Old Style" panose="020506040505050202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56" y="2127026"/>
            <a:ext cx="7773287" cy="4563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8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1524000" y="274320"/>
            <a:ext cx="9144000" cy="1632857"/>
          </a:xfrm>
        </p:spPr>
        <p:txBody>
          <a:bodyPr>
            <a:normAutofit fontScale="90000"/>
          </a:bodyPr>
          <a:lstStyle/>
          <a:p>
            <a:r>
              <a:rPr lang="bg-BG" b="1" i="1" dirty="0">
                <a:latin typeface="Bookman Old Style" panose="02050604050505020204" pitchFamily="18" charset="0"/>
              </a:rPr>
              <a:t>Битката при Дойран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524000" y="1773237"/>
            <a:ext cx="9144000" cy="3634785"/>
          </a:xfrm>
        </p:spPr>
        <p:txBody>
          <a:bodyPr>
            <a:normAutofit/>
          </a:bodyPr>
          <a:lstStyle/>
          <a:p>
            <a:endParaRPr lang="bg-BG" dirty="0">
              <a:latin typeface="Bookman Old Style" panose="02050604050505020204" pitchFamily="18" charset="0"/>
            </a:endParaRP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9" y="1258626"/>
            <a:ext cx="5722973" cy="5476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45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985554" y="718457"/>
            <a:ext cx="8582297" cy="5499463"/>
          </a:xfrm>
        </p:spPr>
        <p:txBody>
          <a:bodyPr>
            <a:normAutofit/>
          </a:bodyPr>
          <a:lstStyle/>
          <a:p>
            <a:r>
              <a:rPr lang="bg-BG" sz="2800" dirty="0"/>
              <a:t>Българската победа при Дойран се изучава във всички военни академии по света. Тя е записала една невероятна статистика: близо 70 000 убити от Антантата срещу по-малко от 500 загинали българи. Седем дивизии - напълно унищожени от една. Бойните събития при Дойран по време на Първата световна война излизат от границите не само на военната, но и на чисто човешката логика. Тежки сражения там се водят и през 1916 г. и през 1917 г., обичайно завършващи с българска победа. Но онова, което се случва през септември 1918 г., прилича не толкова на битка, колкото на история от античната митология.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9775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207623" y="561703"/>
            <a:ext cx="7889966" cy="5982788"/>
          </a:xfrm>
        </p:spPr>
        <p:txBody>
          <a:bodyPr>
            <a:normAutofit/>
          </a:bodyPr>
          <a:lstStyle/>
          <a:p>
            <a:r>
              <a:rPr lang="bg-BG" sz="2800" dirty="0"/>
              <a:t>През 1936 г. в Лондон е организирана среща на ветераните от Първата световна война. Българската делегация се води от специално поканения генерал Владимир Вазов. В британската столица </a:t>
            </a:r>
            <a:r>
              <a:rPr lang="bg-BG" sz="2800" dirty="0" err="1"/>
              <a:t>знаменният</a:t>
            </a:r>
            <a:r>
              <a:rPr lang="bg-BG" sz="2800" dirty="0"/>
              <a:t> полк на английската армия свежда знамената си само пред един противников войн - генерал Вазов. При появата на нашата делегация фелдмаршал лорд </a:t>
            </a:r>
            <a:r>
              <a:rPr lang="bg-BG" sz="2800" dirty="0" err="1"/>
              <a:t>Милн</a:t>
            </a:r>
            <a:r>
              <a:rPr lang="bg-BG" sz="2800" dirty="0"/>
              <a:t> командва: "Свалете знамената! Минава генерал Вазов - победителят от Дойран!"</a:t>
            </a:r>
          </a:p>
        </p:txBody>
      </p:sp>
    </p:spTree>
    <p:extLst>
      <p:ext uri="{BB962C8B-B14F-4D97-AF65-F5344CB8AC3E}">
        <p14:creationId xmlns="" xmlns:p14="http://schemas.microsoft.com/office/powerpoint/2010/main" val="17612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2282688"/>
            <a:ext cx="9144000" cy="2041117"/>
          </a:xfrm>
        </p:spPr>
        <p:txBody>
          <a:bodyPr/>
          <a:lstStyle/>
          <a:p>
            <a:r>
              <a:rPr lang="bg-BG" dirty="0">
                <a:latin typeface="Bookman Old Style" panose="02050604050505020204" pitchFamily="18" charset="0"/>
              </a:rPr>
              <a:t>Затова днес е редно да преклоним глава и да почетем всички знайни и незнайни воини, загинали за България, защото те са нейни достойни синове и дъщери и защото те са причината днес България да я има.</a:t>
            </a:r>
          </a:p>
          <a:p>
            <a:endParaRPr lang="bg-BG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2546167" y="373357"/>
            <a:ext cx="6688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5400" b="1" i="1" dirty="0">
                <a:latin typeface="Bookman Old Style" panose="02050604050505020204" pitchFamily="18" charset="0"/>
              </a:rPr>
              <a:t>ВЕЧНА СЛАВА НА ГЕРОИТЕ!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86" y="3805864"/>
            <a:ext cx="4234543" cy="2879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3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506141"/>
            <a:ext cx="9144000" cy="2459128"/>
          </a:xfrm>
        </p:spPr>
        <p:txBody>
          <a:bodyPr>
            <a:normAutofit/>
          </a:bodyPr>
          <a:lstStyle/>
          <a:p>
            <a:r>
              <a:rPr lang="bg-BG" sz="5400" b="1" i="1" dirty="0">
                <a:latin typeface="Bookman Old Style" panose="02050604050505020204" pitchFamily="18" charset="0"/>
              </a:rPr>
              <a:t>ВЕЛИК Е НАШИЯТ ВОЙНИК! ВЕЛИК, ВЕЛИК, ВЕЛИК!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1" y="2965269"/>
            <a:ext cx="2557599" cy="32410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9" y="2786446"/>
            <a:ext cx="2299064" cy="341985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22" y="2905813"/>
            <a:ext cx="2472278" cy="3300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3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1524000" y="702084"/>
            <a:ext cx="9144000" cy="1655762"/>
          </a:xfrm>
        </p:spPr>
        <p:txBody>
          <a:bodyPr>
            <a:normAutofit/>
          </a:bodyPr>
          <a:lstStyle/>
          <a:p>
            <a:r>
              <a:rPr lang="bg-BG" sz="9600" b="1" i="1" dirty="0" smtClean="0">
                <a:latin typeface="Bookman Old Style" panose="02050604050505020204" pitchFamily="18" charset="0"/>
              </a:rPr>
              <a:t>КРАЙ</a:t>
            </a:r>
            <a:endParaRPr lang="bg-BG" sz="9600" b="1" i="1" dirty="0">
              <a:latin typeface="Bookman Old Style" panose="02050604050505020204" pitchFamily="18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2357846"/>
            <a:ext cx="6111072" cy="3972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38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ов контейнер 1"/>
          <p:cNvSpPr>
            <a:spLocks noGrp="1"/>
          </p:cNvSpPr>
          <p:nvPr>
            <p:ph type="body" idx="1"/>
          </p:nvPr>
        </p:nvSpPr>
        <p:spPr>
          <a:xfrm>
            <a:off x="838200" y="4974275"/>
            <a:ext cx="10515600" cy="1500187"/>
          </a:xfrm>
        </p:spPr>
        <p:txBody>
          <a:bodyPr/>
          <a:lstStyle/>
          <a:p>
            <a:pPr algn="ctr"/>
            <a:r>
              <a:rPr lang="bg-BG" dirty="0">
                <a:latin typeface="Bookman Old Style" panose="02050604050505020204" pitchFamily="18" charset="0"/>
              </a:rPr>
              <a:t>Българските военнослужещи и до днес пазят като светини бойните знамена на своите славни предшественици, на които всяка година отдават почитта си в Деня на храбростта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339947"/>
            <a:ext cx="7955280" cy="4473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4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1524000" y="662894"/>
            <a:ext cx="9144000" cy="299470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bg-BG" altLang="bg-BG" sz="3200" b="1" i="1" dirty="0">
                <a:latin typeface="Bookman Old Style" panose="02050604050505020204" pitchFamily="18" charset="0"/>
              </a:rPr>
              <a:t>ЦСОП – БУРГАС</a:t>
            </a:r>
          </a:p>
          <a:p>
            <a:pPr>
              <a:spcBef>
                <a:spcPct val="0"/>
              </a:spcBef>
            </a:pPr>
            <a:endParaRPr lang="bg-BG" altLang="bg-BG" sz="3200" dirty="0"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</a:pPr>
            <a:endParaRPr lang="bg-BG" altLang="bg-BG" sz="3200" dirty="0"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</a:pPr>
            <a:r>
              <a:rPr lang="bg-BG" altLang="bg-BG" sz="3200" b="1" i="1" dirty="0" smtClean="0">
                <a:latin typeface="Bookman Old Style" panose="02050604050505020204" pitchFamily="18" charset="0"/>
              </a:rPr>
              <a:t>Изготвили: </a:t>
            </a:r>
          </a:p>
          <a:p>
            <a:pPr>
              <a:spcBef>
                <a:spcPct val="0"/>
              </a:spcBef>
            </a:pPr>
            <a:r>
              <a:rPr lang="bg-BG" altLang="bg-BG" sz="3200" b="1" i="1" dirty="0" smtClean="0">
                <a:latin typeface="Bookman Old Style" panose="02050604050505020204" pitchFamily="18" charset="0"/>
              </a:rPr>
              <a:t>Юлиян </a:t>
            </a:r>
            <a:r>
              <a:rPr lang="bg-BG" altLang="bg-BG" sz="3200" b="1" i="1" dirty="0" err="1">
                <a:latin typeface="Bookman Old Style" panose="02050604050505020204" pitchFamily="18" charset="0"/>
              </a:rPr>
              <a:t>Казепов</a:t>
            </a:r>
            <a:r>
              <a:rPr lang="bg-BG" altLang="bg-BG" sz="3200" b="1" i="1" dirty="0">
                <a:latin typeface="Bookman Old Style" panose="02050604050505020204" pitchFamily="18" charset="0"/>
              </a:rPr>
              <a:t>, Мариан Вълков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60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214846" y="440826"/>
            <a:ext cx="10084523" cy="2472191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Bookman Old Style" panose="02050604050505020204" pitchFamily="18" charset="0"/>
              </a:rPr>
              <a:t>Отбелязването </a:t>
            </a:r>
            <a:r>
              <a:rPr lang="bg-BG" sz="2800" dirty="0">
                <a:latin typeface="Bookman Old Style" panose="02050604050505020204" pitchFamily="18" charset="0"/>
              </a:rPr>
              <a:t>на Деня на храбростта и празник на Българската армия се отбелязва с тържествен водосвет на бойните знамена и знамената-светини на българската история.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586446"/>
            <a:ext cx="6211389" cy="4140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3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лавие 4"/>
          <p:cNvSpPr>
            <a:spLocks noGrp="1"/>
          </p:cNvSpPr>
          <p:nvPr>
            <p:ph type="subTitle" idx="1"/>
          </p:nvPr>
        </p:nvSpPr>
        <p:spPr>
          <a:xfrm>
            <a:off x="348343" y="227476"/>
            <a:ext cx="11495313" cy="2547257"/>
          </a:xfrm>
        </p:spPr>
        <p:txBody>
          <a:bodyPr>
            <a:normAutofit fontScale="92500"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България е губила войни. Българската армия е губила битки. Български полкове са били разбивани, обграждани, пленявани и държани като заложници. Но исторически факт е, че никоя страна в света не може да се похвали с пленено българско знаме. В същото време във Военноисторическия музей в София са изложени 62 пленени бойни знамена на всички армии, които са имали нещастието да се бият срещу българската. Трябва да сведем глави в признателност пред образа на българския войник, който изкова българската история с лаврови венци и слава.</a:t>
            </a:r>
          </a:p>
          <a:p>
            <a:pPr algn="l"/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8" y="2774733"/>
            <a:ext cx="2952206" cy="3817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5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1524000" y="1853270"/>
            <a:ext cx="9144000" cy="264479"/>
          </a:xfrm>
        </p:spPr>
        <p:txBody>
          <a:bodyPr>
            <a:normAutofit fontScale="90000"/>
          </a:bodyPr>
          <a:lstStyle/>
          <a:p>
            <a:r>
              <a:rPr lang="bg-BG" sz="4900" b="1" i="1" dirty="0">
                <a:latin typeface="Bookman Old Style" panose="02050604050505020204" pitchFamily="18" charset="0"/>
              </a:rPr>
              <a:t>БЪЛГАРСКОТО БОЙНО ЗНАМЕ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261257" y="1410789"/>
            <a:ext cx="11430000" cy="165898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g-BG" dirty="0">
                <a:latin typeface="Bookman Old Style" panose="02050604050505020204" pitchFamily="18" charset="0"/>
              </a:rPr>
              <a:t>Знамената символизират самата военна единица – пленяването на бойното знаме се възприема като върхов подвиг за придобилия го и най-голямо унижение за този, който го е загубил. В отношението между бойното знаме и военната част се </a:t>
            </a:r>
            <a:r>
              <a:rPr lang="bg-BG" dirty="0" smtClean="0">
                <a:latin typeface="Bookman Old Style" panose="02050604050505020204" pitchFamily="18" charset="0"/>
              </a:rPr>
              <a:t>открива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bg-BG" dirty="0" smtClean="0">
                <a:latin typeface="Bookman Old Style" panose="02050604050505020204" pitchFamily="18" charset="0"/>
              </a:rPr>
              <a:t>дълбока </a:t>
            </a:r>
            <a:r>
              <a:rPr lang="bg-BG" dirty="0">
                <a:latin typeface="Bookman Old Style" panose="02050604050505020204" pitchFamily="18" charset="0"/>
              </a:rPr>
              <a:t>връзка между символ и </a:t>
            </a:r>
            <a:r>
              <a:rPr lang="bg-BG" dirty="0" smtClean="0">
                <a:latin typeface="Bookman Old Style" panose="02050604050505020204" pitchFamily="18" charset="0"/>
              </a:rPr>
              <a:t>вещ.</a:t>
            </a:r>
          </a:p>
          <a:p>
            <a:pPr algn="l"/>
            <a:r>
              <a:rPr lang="bg-BG" dirty="0"/>
              <a:t> </a:t>
            </a:r>
            <a:endParaRPr lang="bg-BG" dirty="0" smtClean="0">
              <a:latin typeface="Bookman Old Style" panose="02050604050505020204" pitchFamily="18" charset="0"/>
            </a:endParaRPr>
          </a:p>
          <a:p>
            <a:pPr algn="l"/>
            <a:endParaRPr lang="bg-BG" dirty="0">
              <a:latin typeface="Bookman Old Style" panose="020506040505050202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33" y="3082834"/>
            <a:ext cx="5481690" cy="3501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7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-374741"/>
            <a:ext cx="12858206" cy="7232741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3592286" y="1554479"/>
            <a:ext cx="4885508" cy="246539"/>
          </a:xfrm>
        </p:spPr>
        <p:txBody>
          <a:bodyPr>
            <a:normAutofit fontScale="90000"/>
          </a:bodyPr>
          <a:lstStyle/>
          <a:p>
            <a:endParaRPr lang="bg-BG" sz="4800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483326" y="5251269"/>
            <a:ext cx="11207931" cy="1018902"/>
          </a:xfrm>
        </p:spPr>
        <p:txBody>
          <a:bodyPr>
            <a:normAutofit fontScale="85000" lnSpcReduction="10000"/>
          </a:bodyPr>
          <a:lstStyle/>
          <a:p>
            <a:r>
              <a:rPr lang="bg-BG" sz="2800" dirty="0">
                <a:latin typeface="Bookman Old Style" panose="02050604050505020204" pitchFamily="18" charset="0"/>
              </a:rPr>
              <a:t>Знамето</a:t>
            </a:r>
            <a:r>
              <a:rPr lang="bg-BG" sz="2800" dirty="0" smtClean="0">
                <a:latin typeface="Bookman Old Style" panose="02050604050505020204" pitchFamily="18" charset="0"/>
              </a:rPr>
              <a:t>! Знамето</a:t>
            </a:r>
            <a:r>
              <a:rPr lang="bg-BG" sz="2800" dirty="0">
                <a:latin typeface="Bookman Old Style" panose="02050604050505020204" pitchFamily="18" charset="0"/>
              </a:rPr>
              <a:t>, което обединява зад себе си хора, стоящи редом един до друг. Хора, приели идея, за която си заслужават да умрат. Знамето е символ на тяхната идея, на тяхното опиянение.</a:t>
            </a:r>
          </a:p>
        </p:txBody>
      </p:sp>
      <p:pic>
        <p:nvPicPr>
          <p:cNvPr id="7" name="Картина 6" descr="https://magelanci.com/uploads/monthly_2018_03/1024px-Death_of_col._Kalitin.jpg.4e369a859a3bcbc0b185d2f3af3d886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566" y="209007"/>
            <a:ext cx="7550332" cy="459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04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лавие 4"/>
          <p:cNvSpPr>
            <a:spLocks noGrp="1"/>
          </p:cNvSpPr>
          <p:nvPr>
            <p:ph type="subTitle" idx="1"/>
          </p:nvPr>
        </p:nvSpPr>
        <p:spPr>
          <a:xfrm>
            <a:off x="339634" y="418012"/>
            <a:ext cx="11207931" cy="2142308"/>
          </a:xfrm>
        </p:spPr>
        <p:txBody>
          <a:bodyPr>
            <a:noAutofit/>
          </a:bodyPr>
          <a:lstStyle/>
          <a:p>
            <a:r>
              <a:rPr lang="bg-BG" dirty="0">
                <a:latin typeface="Bookman Old Style" panose="02050604050505020204" pitchFamily="18" charset="0"/>
              </a:rPr>
              <a:t>Историята на българското бойно знаме датира още от създаването на Аспарухова България. Първото е представлявало конска опашка. Именно тя била бойния знак на армията на хан Аспарух</a:t>
            </a:r>
            <a:r>
              <a:rPr lang="bg-BG" b="1" dirty="0">
                <a:latin typeface="Bookman Old Style" panose="02050604050505020204" pitchFamily="18" charset="0"/>
              </a:rPr>
              <a:t>.</a:t>
            </a:r>
            <a:r>
              <a:rPr lang="bg-BG" dirty="0">
                <a:latin typeface="Bookman Old Style" panose="02050604050505020204" pitchFamily="18" charset="0"/>
              </a:rPr>
              <a:t> От “Отговорите на папа Николай до допитванията на българите” (866 г.) е известно, че преди християнизацията, бойното знаме на българите е било конската опашка.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4" y="2689233"/>
            <a:ext cx="2760616" cy="399895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39" y="3106981"/>
            <a:ext cx="4939590" cy="3581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1739</Words>
  <Application>Microsoft Office PowerPoint</Application>
  <PresentationFormat>По избор</PresentationFormat>
  <Paragraphs>53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40</vt:i4>
      </vt:variant>
    </vt:vector>
  </HeadingPairs>
  <TitlesOfParts>
    <vt:vector size="41" baseType="lpstr">
      <vt:lpstr>Office Theme</vt:lpstr>
      <vt:lpstr> ВОИНСКА ЧЕСТ И СЛАВА </vt:lpstr>
      <vt:lpstr>Слайд 2</vt:lpstr>
      <vt:lpstr>Слайд 3</vt:lpstr>
      <vt:lpstr>Слайд 4</vt:lpstr>
      <vt:lpstr>Слайд 5</vt:lpstr>
      <vt:lpstr>Слайд 6</vt:lpstr>
      <vt:lpstr>БЪЛГАРСКОТО БОЙНО ЗНАМЕ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Хан Тервел и арабите </vt:lpstr>
      <vt:lpstr>Слайд 26</vt:lpstr>
      <vt:lpstr>Битката при Адрианопол </vt:lpstr>
      <vt:lpstr>Слайд 28</vt:lpstr>
      <vt:lpstr>Битката при Сливница </vt:lpstr>
      <vt:lpstr>Слайд 30</vt:lpstr>
      <vt:lpstr>Битката при Одрин </vt:lpstr>
      <vt:lpstr>Слайд 32</vt:lpstr>
      <vt:lpstr>Слайд 33</vt:lpstr>
      <vt:lpstr>Битката при Дойран 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ВОИНСКА ЧЕСТ И СЛАВА</dc:title>
  <dc:creator>Antonia Valkova</dc:creator>
  <cp:lastModifiedBy>PC</cp:lastModifiedBy>
  <cp:revision>48</cp:revision>
  <dcterms:created xsi:type="dcterms:W3CDTF">2020-04-30T09:33:09Z</dcterms:created>
  <dcterms:modified xsi:type="dcterms:W3CDTF">2020-05-03T18:19:38Z</dcterms:modified>
</cp:coreProperties>
</file>