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CCB9-51E0-442D-84DE-B31EA4917E2D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8FD3-23FF-426C-8D77-E54D104C3C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Картина 8" descr="downloa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8715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ТОЛЕРАНТНО СЕМЕЙСТВО</a:t>
            </a:r>
            <a:b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21484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В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моето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семейство: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всички са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търпеливи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 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здрави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добри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обичащи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уважителни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разбиращи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подкрепяме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се взаимно;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обръщаме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достатъчно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внимание един на друг;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внимателни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отзивчиви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интересуваме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се от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плановете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работата на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другия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успешни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независими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щастливи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Картина 3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000636"/>
            <a:ext cx="7358114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142876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 dirty="0">
                <a:solidFill>
                  <a:srgbClr val="3A7525"/>
                </a:solidFill>
                <a:latin typeface="Book Antiqua" pitchFamily="18" charset="0"/>
                <a:cs typeface="Times New Roman" pitchFamily="18" charset="0"/>
              </a:rPr>
              <a:t>НАШАТА ЗЕМЯ – ТОВА Е МЯСТО, КЪДЕТО НИЕ МОЖЕМ ДА СЕ ОБИЧАМЕ ЕДИН ДРУГ, ДА СПАЗВАМЕ ТРАДИЦИИТЕ И ДА БЪДЕМ</a:t>
            </a:r>
            <a:br>
              <a:rPr lang="ru-RU" b="1" i="1" dirty="0">
                <a:solidFill>
                  <a:srgbClr val="3A7525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3A7525"/>
                </a:solidFill>
                <a:latin typeface="Book Antiqua" pitchFamily="18" charset="0"/>
                <a:cs typeface="Times New Roman" pitchFamily="18" charset="0"/>
              </a:rPr>
              <a:t>ТОЛЕРАНТНИ</a:t>
            </a:r>
            <a:r>
              <a:rPr lang="ru-RU" b="1" dirty="0">
                <a:solidFill>
                  <a:srgbClr val="3A7525"/>
                </a:solidFill>
                <a:cs typeface="Times New Roman" pitchFamily="18" charset="0"/>
              </a:rPr>
              <a:t>.</a:t>
            </a:r>
            <a:br>
              <a:rPr lang="ru-RU" b="1" dirty="0">
                <a:solidFill>
                  <a:srgbClr val="3A7525"/>
                </a:solidFill>
                <a:cs typeface="Times New Roman" pitchFamily="18" charset="0"/>
              </a:rPr>
            </a:br>
            <a:endParaRPr lang="en-US" dirty="0"/>
          </a:p>
        </p:txBody>
      </p:sp>
      <p:pic>
        <p:nvPicPr>
          <p:cNvPr id="4" name="Picture 5" descr="tolerantnost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857628"/>
            <a:ext cx="3286148" cy="3000372"/>
          </a:xfrm>
          <a:prstGeom prst="rect">
            <a:avLst/>
          </a:prstGeom>
          <a:noFill/>
          <a:effectLst>
            <a:outerShdw dist="28398" dir="3806097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g-BG" sz="3200" b="1" i="1" dirty="0">
                <a:solidFill>
                  <a:schemeClr val="tx1"/>
                </a:solidFill>
                <a:latin typeface="Book Antiqua" pitchFamily="18" charset="0"/>
                <a:cs typeface="Aharoni" pitchFamily="2" charset="-79"/>
              </a:rPr>
              <a:t>КАКВО Е</a:t>
            </a:r>
            <a:r>
              <a:rPr lang="ru-RU" sz="3200" b="1" i="1" dirty="0">
                <a:solidFill>
                  <a:schemeClr val="tx1"/>
                </a:solidFill>
                <a:latin typeface="Book Antiqua" pitchFamily="18" charset="0"/>
                <a:cs typeface="Aharoni" pitchFamily="2" charset="-79"/>
              </a:rPr>
              <a:t> ТОЛЕРАНТНОСТ?</a:t>
            </a:r>
          </a:p>
        </p:txBody>
      </p:sp>
      <p:pic>
        <p:nvPicPr>
          <p:cNvPr id="5" name="Picture 3" descr="D:\WINDOWS\Users\Aida\Рабочий стол\МОЯ лаборатория\ШАБЛОНЫ\Children _irstock\Children _irstock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857628"/>
            <a:ext cx="292895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ово поле 5"/>
          <p:cNvSpPr txBox="1"/>
          <p:nvPr/>
        </p:nvSpPr>
        <p:spPr>
          <a:xfrm>
            <a:off x="357158" y="1857364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eaLnBrk="0" hangingPunct="0"/>
            <a:r>
              <a:rPr lang="ru-RU" sz="2400" b="1" dirty="0" smtClean="0">
                <a:solidFill>
                  <a:srgbClr val="00B050"/>
                </a:solidFill>
                <a:latin typeface="Book Antiqua" pitchFamily="18" charset="0"/>
              </a:rPr>
              <a:t>ТЪРПИМОСТ – УВАЖЕНИЕ И РАЗБИРАНЕ НА ЧУЖДОТО МНЕНИЕ, УМЕНИЕ ДА СЪЩЕСТВУВА СЪВМЕСТНО С НЕЩО И С НЯКОГО, СНИЗХОДИТЕЛНОСТ.</a:t>
            </a:r>
            <a:endParaRPr lang="ru-RU" sz="2400" b="1" dirty="0">
              <a:solidFill>
                <a:srgbClr val="00B05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 МИЛОСЪРДИЕ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/>
            <a:r>
              <a:rPr lang="ru-RU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 ДОБРОДУШИЕ.</a:t>
            </a:r>
          </a:p>
          <a:p>
            <a:pPr algn="ctr"/>
            <a:r>
              <a:rPr lang="ru-RU" b="1" i="1" dirty="0" smtClean="0">
                <a:solidFill>
                  <a:srgbClr val="3A752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СЪСТРАДАНИЕ</a:t>
            </a:r>
            <a:r>
              <a:rPr lang="ru-RU" sz="3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/>
            <a:r>
              <a:rPr lang="ru-RU" sz="3600" b="1" i="1" dirty="0" smtClean="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УВАЖЕНИЕ.</a:t>
            </a:r>
          </a:p>
          <a:p>
            <a:pPr algn="ctr"/>
            <a:r>
              <a:rPr lang="ru-RU" sz="3600" b="1" i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ПРИЯТЕЛСТВО.</a:t>
            </a: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ТОЛЕРАНТНОСТ – ТОВА Е ТЪРПЕНИЕ.</a:t>
            </a:r>
            <a:endParaRPr lang="ru-RU" sz="3600" b="1" dirty="0" smtClean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Толерантност – това е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хармония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 в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многообразието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.</a:t>
            </a:r>
            <a:b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7286676" cy="4697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За толерантността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допринасят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: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знанието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откритостта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,    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свободата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 на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мисълта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съвестта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4000" b="1" i="1" dirty="0" err="1" smtClean="0">
                <a:solidFill>
                  <a:srgbClr val="3A7525"/>
                </a:solidFill>
                <a:latin typeface="Book Antiqua" pitchFamily="18" charset="0"/>
              </a:rPr>
              <a:t>убежденията</a:t>
            </a:r>
            <a:r>
              <a:rPr lang="ru-RU" sz="4000" b="1" i="1" dirty="0" smtClean="0">
                <a:solidFill>
                  <a:srgbClr val="3A7525"/>
                </a:solidFill>
                <a:latin typeface="Book Antiqua" pitchFamily="18" charset="0"/>
              </a:rPr>
              <a:t>. 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/>
            </a:r>
            <a:b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</a:br>
            <a:endParaRPr lang="en-US" dirty="0"/>
          </a:p>
        </p:txBody>
      </p:sp>
      <p:pic>
        <p:nvPicPr>
          <p:cNvPr id="4" name="Picture 13" descr="games_clip_image008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214554"/>
            <a:ext cx="821537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Всички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ние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 сме различни, всички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ние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 сме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равни</a:t>
            </a:r>
            <a:r>
              <a:rPr lang="ru-RU" b="1" dirty="0" smtClean="0">
                <a:solidFill>
                  <a:srgbClr val="3A7525"/>
                </a:solidFill>
              </a:rPr>
              <a:t>!</a:t>
            </a:r>
            <a:br>
              <a:rPr lang="ru-RU" b="1" dirty="0" smtClean="0">
                <a:solidFill>
                  <a:srgbClr val="3A7525"/>
                </a:solidFill>
              </a:rPr>
            </a:br>
            <a:endParaRPr lang="en-US" dirty="0"/>
          </a:p>
        </p:txBody>
      </p:sp>
      <p:pic>
        <p:nvPicPr>
          <p:cNvPr id="4" name="Picture 10" descr="H:\Documents and Settings\Aida\Рабочий стол\Рисунок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28736"/>
            <a:ext cx="742955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Хората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 по света се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раждат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 различни и </a:t>
            </a:r>
            <a:r>
              <a:rPr lang="ru-RU" b="1" i="1" dirty="0" err="1" smtClean="0">
                <a:solidFill>
                  <a:srgbClr val="3A7525"/>
                </a:solidFill>
                <a:latin typeface="Book Antiqua" pitchFamily="18" charset="0"/>
              </a:rPr>
              <a:t>неповторими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>.</a:t>
            </a:r>
            <a:r>
              <a:rPr lang="ru-RU" sz="4000" b="1" i="1" dirty="0" smtClean="0">
                <a:solidFill>
                  <a:srgbClr val="3A7525"/>
                </a:solidFill>
              </a:rPr>
              <a:t/>
            </a:r>
            <a:br>
              <a:rPr lang="ru-RU" sz="4000" b="1" i="1" dirty="0" smtClean="0">
                <a:solidFill>
                  <a:srgbClr val="3A7525"/>
                </a:solidFill>
              </a:rPr>
            </a:br>
            <a:endParaRPr lang="en-US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48" y="1357298"/>
            <a:ext cx="7766304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ово поле 4"/>
          <p:cNvSpPr txBox="1"/>
          <p:nvPr/>
        </p:nvSpPr>
        <p:spPr>
          <a:xfrm>
            <a:off x="357158" y="3000372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3A7525"/>
                </a:solidFill>
                <a:latin typeface="Book Antiqua" pitchFamily="18" charset="0"/>
              </a:rPr>
              <a:t>За да можеш да </a:t>
            </a:r>
            <a:r>
              <a:rPr lang="ru-RU" sz="3200" b="1" i="1" dirty="0" err="1" smtClean="0">
                <a:solidFill>
                  <a:srgbClr val="3A7525"/>
                </a:solidFill>
                <a:latin typeface="Book Antiqua" pitchFamily="18" charset="0"/>
              </a:rPr>
              <a:t>разбираш</a:t>
            </a:r>
            <a:r>
              <a:rPr lang="ru-RU" sz="3200" b="1" i="1" dirty="0" smtClean="0">
                <a:solidFill>
                  <a:srgbClr val="3A7525"/>
                </a:solidFill>
                <a:latin typeface="Book Antiqua" pitchFamily="18" charset="0"/>
              </a:rPr>
              <a:t> другите, трябва </a:t>
            </a:r>
          </a:p>
          <a:p>
            <a:pPr algn="ctr"/>
            <a:r>
              <a:rPr lang="ru-RU" sz="3200" b="1" i="1" dirty="0" smtClean="0">
                <a:solidFill>
                  <a:srgbClr val="3A7525"/>
                </a:solidFill>
                <a:latin typeface="Book Antiqua" pitchFamily="18" charset="0"/>
              </a:rPr>
              <a:t>да </a:t>
            </a:r>
            <a:r>
              <a:rPr lang="ru-RU" sz="3200" b="1" i="1" dirty="0" err="1" smtClean="0">
                <a:solidFill>
                  <a:srgbClr val="3A7525"/>
                </a:solidFill>
                <a:latin typeface="Book Antiqua" pitchFamily="18" charset="0"/>
              </a:rPr>
              <a:t>възпитаваш</a:t>
            </a:r>
            <a:r>
              <a:rPr lang="ru-RU" sz="3200" b="1" i="1" dirty="0" smtClean="0">
                <a:solidFill>
                  <a:srgbClr val="3A7525"/>
                </a:solidFill>
                <a:latin typeface="Book Antiqua" pitchFamily="18" charset="0"/>
              </a:rPr>
              <a:t> у себе си </a:t>
            </a:r>
            <a:r>
              <a:rPr lang="ru-RU" sz="3200" b="1" i="1" dirty="0" err="1" smtClean="0">
                <a:solidFill>
                  <a:srgbClr val="3A7525"/>
                </a:solidFill>
                <a:latin typeface="Book Antiqua" pitchFamily="18" charset="0"/>
              </a:rPr>
              <a:t>търпение</a:t>
            </a:r>
            <a:r>
              <a:rPr lang="ru-RU" sz="3200" b="1" i="1" dirty="0" smtClean="0">
                <a:solidFill>
                  <a:srgbClr val="3A7525"/>
                </a:solidFill>
                <a:latin typeface="Book Antiqua" pitchFamily="18" charset="0"/>
              </a:rPr>
              <a:t>.</a:t>
            </a:r>
            <a:endParaRPr lang="en-US" sz="3200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4643446"/>
            <a:ext cx="7643812" cy="176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Book Antiqua" pitchFamily="18" charset="0"/>
              </a:rPr>
              <a:t>Толерантност</a:t>
            </a:r>
            <a:r>
              <a:rPr lang="ru-RU" sz="3600" b="1" i="1" dirty="0" smtClean="0">
                <a:solidFill>
                  <a:srgbClr val="003399"/>
                </a:solidFill>
                <a:latin typeface="Book Antiqua" pitchFamily="18" charset="0"/>
              </a:rPr>
              <a:t> 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– признаване, уважение и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спазване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 правата и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свободите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 на всички хора без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разграниче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-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ние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 на социални,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класови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3600" b="1" i="1" dirty="0" err="1" smtClean="0">
                <a:solidFill>
                  <a:srgbClr val="3A7525"/>
                </a:solidFill>
                <a:latin typeface="Book Antiqua" pitchFamily="18" charset="0"/>
              </a:rPr>
              <a:t>религиозни</a:t>
            </a:r>
            <a:r>
              <a:rPr lang="ru-RU" sz="3600" b="1" i="1" dirty="0" smtClean="0">
                <a:solidFill>
                  <a:srgbClr val="3A7525"/>
                </a:solidFill>
                <a:latin typeface="Book Antiqua" pitchFamily="18" charset="0"/>
              </a:rPr>
              <a:t>, етнически и други особености.</a:t>
            </a:r>
            <a: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  <a:t/>
            </a:r>
            <a:br>
              <a:rPr lang="ru-RU" b="1" i="1" dirty="0" smtClean="0">
                <a:solidFill>
                  <a:srgbClr val="3A7525"/>
                </a:solidFill>
                <a:latin typeface="Book Antiqua" pitchFamily="18" charset="0"/>
              </a:rPr>
            </a:br>
            <a:endParaRPr lang="en-US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835824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72008"/>
            <a:ext cx="82153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  <a:t>ТОЛЕРАНТНА ЛИЧНОСТ</a:t>
            </a:r>
            <a:br>
              <a:rPr lang="ru-RU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643470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Аз съм: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търпим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търпелив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съобразявам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се с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чуждите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мнения и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интереси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умея да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разрешавам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конфликти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по пътя на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убеждението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взаимопомощта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приветлив и дружелюбен, вежлив и деликатен;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уважаващ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околните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техните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приятели;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уважаващ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своите и правата на другите,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умеещ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да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изслушва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бъда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изслушван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 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състрадателен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подкрепящ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уважаващ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училището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, града и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родината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си;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човек,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опазващ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природата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и културата;</a:t>
            </a:r>
          </a:p>
          <a:p>
            <a:pPr lvl="1">
              <a:buFont typeface="Arial" charset="0"/>
              <a:buChar char="–"/>
            </a:pP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 трудолюбив,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развиващ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 се, независим, </a:t>
            </a:r>
            <a:r>
              <a:rPr lang="ru-RU" sz="2400" b="1" dirty="0" err="1" smtClean="0">
                <a:solidFill>
                  <a:srgbClr val="3A7525"/>
                </a:solidFill>
                <a:latin typeface="Book Antiqua" pitchFamily="18" charset="0"/>
              </a:rPr>
              <a:t>щастлив</a:t>
            </a:r>
            <a:r>
              <a:rPr lang="ru-RU" sz="2400" b="1" dirty="0" smtClean="0">
                <a:solidFill>
                  <a:srgbClr val="3A7525"/>
                </a:solidFill>
                <a:latin typeface="Book Antiqua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5" name="Картина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5257800"/>
            <a:ext cx="7429552" cy="1243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319</Words>
  <Application>Microsoft Office PowerPoint</Application>
  <PresentationFormat>Презентация на цял екран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Office тема</vt:lpstr>
      <vt:lpstr>Слайд 1</vt:lpstr>
      <vt:lpstr>КАКВО Е ТОЛЕРАНТНОСТ?</vt:lpstr>
      <vt:lpstr>Слайд 3</vt:lpstr>
      <vt:lpstr>Толерантност – това е хармония в многообразието. </vt:lpstr>
      <vt:lpstr>За толерантността допринасят: знанието, откритостта,     свободата на мисълта, съвестта, убежденията.  </vt:lpstr>
      <vt:lpstr>Всички ние сме различни, всички ние сме равни! </vt:lpstr>
      <vt:lpstr>Хората по света се раждат различни и неповторими. </vt:lpstr>
      <vt:lpstr>Толерантност – признаване, уважение и спазване правата и свободите на всички хора без разграниче- ние на социални, класови, религиозни, етнически и други особености. </vt:lpstr>
      <vt:lpstr>ТОЛЕРАНТНА ЛИЧНОСТ </vt:lpstr>
      <vt:lpstr>ТОЛЕРАНТНО СЕМЕЙСТВО </vt:lpstr>
      <vt:lpstr>НАШАТА ЗЕМЯ – ТОВА Е МЯСТО, КЪДЕТО НИЕ МОЖЕМ ДА СЕ ОБИЧАМЕ ЕДИН ДРУГ, ДА СПАЗВАМЕ ТРАДИЦИИТЕ И ДА БЪДЕМ ТОЛЕРАНТНИ.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Mariq.Moneva</dc:creator>
  <cp:lastModifiedBy>Mariq.Moneva</cp:lastModifiedBy>
  <cp:revision>4</cp:revision>
  <dcterms:created xsi:type="dcterms:W3CDTF">2020-04-24T10:20:38Z</dcterms:created>
  <dcterms:modified xsi:type="dcterms:W3CDTF">2020-04-24T10:51:12Z</dcterms:modified>
</cp:coreProperties>
</file>